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6B12398-32C0-D846-84EB-897A0F4E7C86}">
          <p14:sldIdLst>
            <p14:sldId id="256"/>
            <p14:sldId id="257"/>
            <p14:sldId id="258"/>
            <p14:sldId id="259"/>
            <p14:sldId id="260"/>
            <p14:sldId id="261"/>
            <p14:sldId id="262"/>
            <p14:sldId id="263"/>
            <p14:sldId id="264"/>
            <p14:sldId id="265"/>
            <p14:sldId id="266"/>
            <p14:sldId id="267"/>
            <p14:sldId id="268"/>
            <p14:sldId id="269"/>
            <p14:sldId id="270"/>
            <p14:sldId id="271"/>
            <p14:sldId id="27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7" d="100"/>
          <a:sy n="87" d="100"/>
        </p:scale>
        <p:origin x="-61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6/30/13</a:t>
            </a:fld>
            <a:endParaRPr lang="en-US"/>
          </a:p>
        </p:txBody>
      </p:sp>
      <p:sp>
        <p:nvSpPr>
          <p:cNvPr id="17" name="Footer Placeholder 16"/>
          <p:cNvSpPr>
            <a:spLocks noGrp="1"/>
          </p:cNvSpPr>
          <p:nvPr>
            <p:ph type="ftr" sz="quarter" idx="11"/>
          </p:nvPr>
        </p:nvSpPr>
        <p:spPr/>
        <p:txBody>
          <a:bodyPr/>
          <a:lstStyle/>
          <a:p>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6/30/13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C6B1FF6-39B9-40F5-8B67-33C6354A3D4F}" type="slidenum">
              <a:rPr kumimoji="0" lang="en-US" smtClean="0"/>
              <a:pPr eaLnBrk="1" latinLnBrk="0" hangingPunct="1"/>
              <a:t>‹#›</a:t>
            </a:fld>
            <a:endParaRPr kumimoji="0"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6/30/13</a:t>
            </a:fld>
            <a:endParaRPr lang="en-US"/>
          </a:p>
        </p:txBody>
      </p:sp>
      <p:sp>
        <p:nvSpPr>
          <p:cNvPr id="5" name="Footer Placeholder 4"/>
          <p:cNvSpPr>
            <a:spLocks noGrp="1"/>
          </p:cNvSpPr>
          <p:nvPr>
            <p:ph type="ftr" sz="quarter" idx="11"/>
          </p:nvPr>
        </p:nvSpPr>
        <p:spPr/>
        <p:txBody>
          <a:bodyPr/>
          <a:lstStyle/>
          <a:p>
            <a:endParaRPr kumimoji="0"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6/30/13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4361688" y="1026372"/>
            <a:ext cx="457200" cy="441325"/>
          </a:xfrm>
        </p:spPr>
        <p:txBody>
          <a:bodyPr/>
          <a:lstStyle/>
          <a:p>
            <a:fld id="{2C6B1FF6-39B9-40F5-8B67-33C6354A3D4F}" type="slidenum">
              <a:rPr kumimoji="0" lang="en-US" smtClean="0"/>
              <a:pPr eaLnBrk="1" latinLnBrk="0" hangingPunct="1"/>
              <a:t>‹#›</a:t>
            </a:fld>
            <a:endParaRPr kumimoji="0"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6/30/13</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eaLnBrk="1" latinLnBrk="0" hangingPunct="1"/>
            <a:fld id="{9D21D778-B565-4D7E-94D7-64010A445B68}" type="datetimeFigureOut">
              <a:rPr lang="en-US" smtClean="0"/>
              <a:pPr eaLnBrk="1" latinLnBrk="0" hangingPunct="1"/>
              <a:t>6/30/13</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6/30/13</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kumimoji="0"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6/30/13</a:t>
            </a:fld>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a:xfrm>
            <a:off x="4343400" y="1036020"/>
            <a:ext cx="457200" cy="441325"/>
          </a:xfrm>
        </p:spPr>
        <p:txBody>
          <a:bodyPr/>
          <a:lstStyle/>
          <a:p>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6/30/13</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C6B1FF6-39B9-40F5-8B67-33C6354A3D4F}"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6/30/13</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C6B1FF6-39B9-40F5-8B67-33C6354A3D4F}" type="slidenum">
              <a:rPr kumimoji="0" lang="en-US" smtClean="0"/>
              <a:pPr eaLnBrk="1" latinLnBrk="0" hangingPunct="1"/>
              <a:t>‹#›</a:t>
            </a:fld>
            <a:endParaRPr kumimoji="0"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Drag picture to placeholder or click icon to add</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eaLnBrk="1" latinLnBrk="0" hangingPunct="1"/>
            <a:fld id="{9D21D778-B565-4D7E-94D7-64010A445B68}" type="datetimeFigureOut">
              <a:rPr lang="en-US" smtClean="0"/>
              <a:pPr eaLnBrk="1" latinLnBrk="0" hangingPunct="1"/>
              <a:t>6/30/13</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lgn="r" eaLnBrk="1" latinLnBrk="0" hangingPunct="1"/>
            <a:fld id="{9D21D778-B565-4D7E-94D7-64010A445B68}" type="datetimeFigureOut">
              <a:rPr lang="en-US" smtClean="0"/>
              <a:pPr algn="r" eaLnBrk="1" latinLnBrk="0" hangingPunct="1"/>
              <a:t>6/30/13</a:t>
            </a:fld>
            <a:endParaRPr lang="en-US" sz="1400" dirty="0">
              <a:solidFill>
                <a:srgbClr val="FFFFFF"/>
              </a:solidFill>
            </a:endParaRP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lgn="l" eaLnBrk="1" latinLnBrk="0" hangingPunct="1"/>
            <a:endParaRPr kumimoji="0" lang="en-US" dirty="0">
              <a:solidFill>
                <a:srgbClr val="FFFFFF"/>
              </a:solidFill>
            </a:endParaRP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1" Type="http://schemas.openxmlformats.org/officeDocument/2006/relationships/slideLayout" Target="../slideLayouts/slideLayout4.xml"/><Relationship Id="rId2"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4.xml"/><Relationship Id="rId2" Type="http://schemas.openxmlformats.org/officeDocument/2006/relationships/image" Target="../media/image3.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eg"/><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jpeg"/><Relationship Id="rId3" Type="http://schemas.openxmlformats.org/officeDocument/2006/relationships/image" Target="../media/image3.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 Id="rId3"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lnSpcReduction="10000"/>
          </a:bodyPr>
          <a:lstStyle/>
          <a:p>
            <a:endParaRPr lang="en-US" dirty="0" smtClean="0"/>
          </a:p>
          <a:p>
            <a:endParaRPr lang="en-US" sz="2800" dirty="0" smtClean="0"/>
          </a:p>
          <a:p>
            <a:r>
              <a:rPr lang="en-US" sz="2800" dirty="0" smtClean="0"/>
              <a:t>Using economic tools to build relationships</a:t>
            </a:r>
            <a:endParaRPr lang="en-US" sz="2800" dirty="0"/>
          </a:p>
        </p:txBody>
      </p:sp>
      <p:sp>
        <p:nvSpPr>
          <p:cNvPr id="3" name="Title 2"/>
          <p:cNvSpPr>
            <a:spLocks noGrp="1"/>
          </p:cNvSpPr>
          <p:nvPr>
            <p:ph type="ctrTitle"/>
          </p:nvPr>
        </p:nvSpPr>
        <p:spPr/>
        <p:txBody>
          <a:bodyPr/>
          <a:lstStyle/>
          <a:p>
            <a:r>
              <a:rPr lang="en-US" dirty="0" smtClean="0"/>
              <a:t>Economic Engagement</a:t>
            </a:r>
            <a:endParaRPr lang="en-US" dirty="0"/>
          </a:p>
        </p:txBody>
      </p:sp>
    </p:spTree>
    <p:extLst>
      <p:ext uri="{BB962C8B-B14F-4D97-AF65-F5344CB8AC3E}">
        <p14:creationId xmlns:p14="http://schemas.microsoft.com/office/powerpoint/2010/main" val="118276826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types of engagement</a:t>
            </a:r>
            <a:endParaRPr lang="en-US" dirty="0"/>
          </a:p>
        </p:txBody>
      </p:sp>
      <p:sp>
        <p:nvSpPr>
          <p:cNvPr id="3" name="Content Placeholder 2"/>
          <p:cNvSpPr>
            <a:spLocks noGrp="1"/>
          </p:cNvSpPr>
          <p:nvPr>
            <p:ph sz="half" idx="1"/>
          </p:nvPr>
        </p:nvSpPr>
        <p:spPr/>
        <p:txBody>
          <a:bodyPr/>
          <a:lstStyle/>
          <a:p>
            <a:pPr algn="ctr"/>
            <a:r>
              <a:rPr lang="en-US" sz="3200" dirty="0" smtClean="0"/>
              <a:t>Political engagement</a:t>
            </a:r>
          </a:p>
          <a:p>
            <a:endParaRPr lang="en-US" dirty="0"/>
          </a:p>
          <a:p>
            <a:endParaRPr lang="en-US" dirty="0"/>
          </a:p>
        </p:txBody>
      </p:sp>
      <p:sp>
        <p:nvSpPr>
          <p:cNvPr id="4" name="Content Placeholder 3"/>
          <p:cNvSpPr>
            <a:spLocks noGrp="1"/>
          </p:cNvSpPr>
          <p:nvPr>
            <p:ph sz="half" idx="2"/>
          </p:nvPr>
        </p:nvSpPr>
        <p:spPr/>
        <p:txBody>
          <a:bodyPr/>
          <a:lstStyle/>
          <a:p>
            <a:r>
              <a:rPr lang="en-US" dirty="0" smtClean="0"/>
              <a:t>Diplomatic recognition</a:t>
            </a:r>
          </a:p>
          <a:p>
            <a:r>
              <a:rPr lang="en-US" dirty="0" smtClean="0"/>
              <a:t>Access to regional or international institutions</a:t>
            </a:r>
          </a:p>
          <a:p>
            <a:r>
              <a:rPr lang="en-US" dirty="0" smtClean="0"/>
              <a:t>Summits between leaders</a:t>
            </a:r>
          </a:p>
          <a:p>
            <a:r>
              <a:rPr lang="en-US" dirty="0" smtClean="0"/>
              <a:t>Commercial interests that include people to people; humanitarian concerns; historical ties (extra topical?)</a:t>
            </a:r>
            <a:endParaRPr lang="en-US" dirty="0"/>
          </a:p>
        </p:txBody>
      </p:sp>
      <p:pic>
        <p:nvPicPr>
          <p:cNvPr id="5" name="Picture 4" descr="ObamaLA.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241" y="2989836"/>
            <a:ext cx="3390900" cy="2400300"/>
          </a:xfrm>
          <a:prstGeom prst="rect">
            <a:avLst/>
          </a:prstGeom>
        </p:spPr>
      </p:pic>
    </p:spTree>
    <p:extLst>
      <p:ext uri="{BB962C8B-B14F-4D97-AF65-F5344CB8AC3E}">
        <p14:creationId xmlns:p14="http://schemas.microsoft.com/office/powerpoint/2010/main" val="18511475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80">
                                          <p:stCondLst>
                                            <p:cond delay="0"/>
                                          </p:stCondLst>
                                        </p:cTn>
                                        <p:tgtEl>
                                          <p:spTgt spid="4">
                                            <p:txEl>
                                              <p:pRg st="0" end="0"/>
                                            </p:txEl>
                                          </p:spTgt>
                                        </p:tgtEl>
                                      </p:cBhvr>
                                    </p:animEffect>
                                    <p:anim calcmode="lin" valueType="num">
                                      <p:cBhvr>
                                        <p:cTn id="8"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xEl>
                                              <p:pRg st="0" end="0"/>
                                            </p:txEl>
                                          </p:spTgt>
                                        </p:tgtEl>
                                      </p:cBhvr>
                                      <p:to x="100000" y="60000"/>
                                    </p:animScale>
                                    <p:animScale>
                                      <p:cBhvr>
                                        <p:cTn id="14" dur="166" decel="50000">
                                          <p:stCondLst>
                                            <p:cond delay="676"/>
                                          </p:stCondLst>
                                        </p:cTn>
                                        <p:tgtEl>
                                          <p:spTgt spid="4">
                                            <p:txEl>
                                              <p:pRg st="0" end="0"/>
                                            </p:txEl>
                                          </p:spTgt>
                                        </p:tgtEl>
                                      </p:cBhvr>
                                      <p:to x="100000" y="100000"/>
                                    </p:animScale>
                                    <p:animScale>
                                      <p:cBhvr>
                                        <p:cTn id="15" dur="26">
                                          <p:stCondLst>
                                            <p:cond delay="1312"/>
                                          </p:stCondLst>
                                        </p:cTn>
                                        <p:tgtEl>
                                          <p:spTgt spid="4">
                                            <p:txEl>
                                              <p:pRg st="0" end="0"/>
                                            </p:txEl>
                                          </p:spTgt>
                                        </p:tgtEl>
                                      </p:cBhvr>
                                      <p:to x="100000" y="80000"/>
                                    </p:animScale>
                                    <p:animScale>
                                      <p:cBhvr>
                                        <p:cTn id="16" dur="166" decel="50000">
                                          <p:stCondLst>
                                            <p:cond delay="1338"/>
                                          </p:stCondLst>
                                        </p:cTn>
                                        <p:tgtEl>
                                          <p:spTgt spid="4">
                                            <p:txEl>
                                              <p:pRg st="0" end="0"/>
                                            </p:txEl>
                                          </p:spTgt>
                                        </p:tgtEl>
                                      </p:cBhvr>
                                      <p:to x="100000" y="100000"/>
                                    </p:animScale>
                                    <p:animScale>
                                      <p:cBhvr>
                                        <p:cTn id="17" dur="26">
                                          <p:stCondLst>
                                            <p:cond delay="1642"/>
                                          </p:stCondLst>
                                        </p:cTn>
                                        <p:tgtEl>
                                          <p:spTgt spid="4">
                                            <p:txEl>
                                              <p:pRg st="0" end="0"/>
                                            </p:txEl>
                                          </p:spTgt>
                                        </p:tgtEl>
                                      </p:cBhvr>
                                      <p:to x="100000" y="90000"/>
                                    </p:animScale>
                                    <p:animScale>
                                      <p:cBhvr>
                                        <p:cTn id="18" dur="166" decel="50000">
                                          <p:stCondLst>
                                            <p:cond delay="1668"/>
                                          </p:stCondLst>
                                        </p:cTn>
                                        <p:tgtEl>
                                          <p:spTgt spid="4">
                                            <p:txEl>
                                              <p:pRg st="0" end="0"/>
                                            </p:txEl>
                                          </p:spTgt>
                                        </p:tgtEl>
                                      </p:cBhvr>
                                      <p:to x="100000" y="100000"/>
                                    </p:animScale>
                                    <p:animScale>
                                      <p:cBhvr>
                                        <p:cTn id="19" dur="26">
                                          <p:stCondLst>
                                            <p:cond delay="1808"/>
                                          </p:stCondLst>
                                        </p:cTn>
                                        <p:tgtEl>
                                          <p:spTgt spid="4">
                                            <p:txEl>
                                              <p:pRg st="0" end="0"/>
                                            </p:txEl>
                                          </p:spTgt>
                                        </p:tgtEl>
                                      </p:cBhvr>
                                      <p:to x="100000" y="95000"/>
                                    </p:animScale>
                                    <p:animScale>
                                      <p:cBhvr>
                                        <p:cTn id="20" dur="166" decel="50000">
                                          <p:stCondLst>
                                            <p:cond delay="1834"/>
                                          </p:stCondLst>
                                        </p:cTn>
                                        <p:tgtEl>
                                          <p:spTgt spid="4">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2" presetClass="entr" presetSubtype="0" fill="hold" nodeType="click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Scale>
                                      <p:cBhvr>
                                        <p:cTn id="25" dur="1000" decel="50000" fill="hold">
                                          <p:stCondLst>
                                            <p:cond delay="0"/>
                                          </p:stCondLst>
                                        </p:cTn>
                                        <p:tgtEl>
                                          <p:spTgt spid="4">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4">
                                            <p:txEl>
                                              <p:pRg st="1" end="1"/>
                                            </p:txEl>
                                          </p:spTgt>
                                        </p:tgtEl>
                                        <p:attrNameLst>
                                          <p:attrName>ppt_x</p:attrName>
                                          <p:attrName>ppt_y</p:attrName>
                                        </p:attrNameLst>
                                      </p:cBhvr>
                                    </p:animMotion>
                                    <p:animEffect transition="in" filter="fade">
                                      <p:cBhvr>
                                        <p:cTn id="27" dur="1000"/>
                                        <p:tgtEl>
                                          <p:spTgt spid="4">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nodeType="clickEffect">
                                  <p:stCondLst>
                                    <p:cond delay="0"/>
                                  </p:stCondLst>
                                  <p:childTnLst>
                                    <p:set>
                                      <p:cBhvr>
                                        <p:cTn id="31" dur="1" fill="hold">
                                          <p:stCondLst>
                                            <p:cond delay="0"/>
                                          </p:stCondLst>
                                        </p:cTn>
                                        <p:tgtEl>
                                          <p:spTgt spid="4">
                                            <p:txEl>
                                              <p:pRg st="2" end="2"/>
                                            </p:txEl>
                                          </p:spTgt>
                                        </p:tgtEl>
                                        <p:attrNameLst>
                                          <p:attrName>style.visibility</p:attrName>
                                        </p:attrNameLst>
                                      </p:cBhvr>
                                      <p:to>
                                        <p:strVal val="visible"/>
                                      </p:to>
                                    </p:set>
                                    <p:animEffect transition="in" filter="wedge">
                                      <p:cBhvr>
                                        <p:cTn id="32" dur="2000"/>
                                        <p:tgtEl>
                                          <p:spTgt spid="4">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nodeType="clickEffect">
                                  <p:stCondLst>
                                    <p:cond delay="0"/>
                                  </p:stCondLst>
                                  <p:childTnLst>
                                    <p:set>
                                      <p:cBhvr>
                                        <p:cTn id="36" dur="1" fill="hold">
                                          <p:stCondLst>
                                            <p:cond delay="0"/>
                                          </p:stCondLst>
                                        </p:cTn>
                                        <p:tgtEl>
                                          <p:spTgt spid="4">
                                            <p:txEl>
                                              <p:pRg st="3" end="3"/>
                                            </p:txEl>
                                          </p:spTgt>
                                        </p:tgtEl>
                                        <p:attrNameLst>
                                          <p:attrName>style.visibility</p:attrName>
                                        </p:attrNameLst>
                                      </p:cBhvr>
                                      <p:to>
                                        <p:strVal val="visible"/>
                                      </p:to>
                                    </p:set>
                                    <p:animEffect transition="in" filter="strips(downLeft)">
                                      <p:cBhvr>
                                        <p:cTn id="3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types of engagement</a:t>
            </a:r>
            <a:endParaRPr lang="en-US" dirty="0"/>
          </a:p>
        </p:txBody>
      </p:sp>
      <p:sp>
        <p:nvSpPr>
          <p:cNvPr id="3" name="Content Placeholder 2"/>
          <p:cNvSpPr>
            <a:spLocks noGrp="1"/>
          </p:cNvSpPr>
          <p:nvPr>
            <p:ph sz="half" idx="1"/>
          </p:nvPr>
        </p:nvSpPr>
        <p:spPr/>
        <p:txBody>
          <a:bodyPr/>
          <a:lstStyle/>
          <a:p>
            <a:pPr algn="ctr"/>
            <a:r>
              <a:rPr lang="en-US" sz="3200" dirty="0" smtClean="0"/>
              <a:t>Military engagements</a:t>
            </a:r>
          </a:p>
          <a:p>
            <a:endParaRPr lang="en-US" dirty="0"/>
          </a:p>
          <a:p>
            <a:endParaRPr lang="en-US" dirty="0"/>
          </a:p>
        </p:txBody>
      </p:sp>
      <p:sp>
        <p:nvSpPr>
          <p:cNvPr id="4" name="Content Placeholder 3"/>
          <p:cNvSpPr>
            <a:spLocks noGrp="1"/>
          </p:cNvSpPr>
          <p:nvPr>
            <p:ph sz="half" idx="2"/>
          </p:nvPr>
        </p:nvSpPr>
        <p:spPr/>
        <p:txBody>
          <a:bodyPr/>
          <a:lstStyle/>
          <a:p>
            <a:pPr lvl="0"/>
            <a:endParaRPr lang="en-US" dirty="0" smtClean="0"/>
          </a:p>
          <a:p>
            <a:pPr lvl="0"/>
            <a:r>
              <a:rPr lang="en-US" dirty="0" smtClean="0"/>
              <a:t>Extension </a:t>
            </a:r>
            <a:r>
              <a:rPr lang="en-US" dirty="0"/>
              <a:t>of military or educational training</a:t>
            </a:r>
          </a:p>
          <a:p>
            <a:pPr lvl="0"/>
            <a:r>
              <a:rPr lang="en-US" dirty="0"/>
              <a:t>Human rights among armed services</a:t>
            </a:r>
          </a:p>
          <a:p>
            <a:pPr lvl="0"/>
            <a:r>
              <a:rPr lang="en-US" dirty="0"/>
              <a:t>Establish relationships between US and other foreign military officers</a:t>
            </a:r>
          </a:p>
          <a:p>
            <a:pPr lvl="0"/>
            <a:r>
              <a:rPr lang="en-US" dirty="0"/>
              <a:t>Arms exchanges; offering security services</a:t>
            </a:r>
          </a:p>
          <a:p>
            <a:endParaRPr lang="en-US" dirty="0"/>
          </a:p>
        </p:txBody>
      </p:sp>
      <p:pic>
        <p:nvPicPr>
          <p:cNvPr id="5" name="Picture 4" descr="imag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752" y="3063329"/>
            <a:ext cx="1654418" cy="1821032"/>
          </a:xfrm>
          <a:prstGeom prst="rect">
            <a:avLst/>
          </a:prstGeom>
        </p:spPr>
      </p:pic>
      <p:pic>
        <p:nvPicPr>
          <p:cNvPr id="6" name="Picture 5" descr="eagle.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18940" y="3063330"/>
            <a:ext cx="1999964" cy="1821031"/>
          </a:xfrm>
          <a:prstGeom prst="rect">
            <a:avLst/>
          </a:prstGeom>
        </p:spPr>
      </p:pic>
      <p:pic>
        <p:nvPicPr>
          <p:cNvPr id="7" name="Picture 6" descr="drone.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3042" y="4562268"/>
            <a:ext cx="1810187" cy="1686213"/>
          </a:xfrm>
          <a:prstGeom prst="rect">
            <a:avLst/>
          </a:prstGeom>
        </p:spPr>
      </p:pic>
    </p:spTree>
    <p:extLst>
      <p:ext uri="{BB962C8B-B14F-4D97-AF65-F5344CB8AC3E}">
        <p14:creationId xmlns:p14="http://schemas.microsoft.com/office/powerpoint/2010/main" val="42942882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wheel(1)">
                                      <p:cBhvr>
                                        <p:cTn id="7" dur="20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 calcmode="lin" valueType="num">
                                      <p:cBhvr>
                                        <p:cTn id="12" dur="1000" fill="hold"/>
                                        <p:tgtEl>
                                          <p:spTgt spid="4">
                                            <p:txEl>
                                              <p:pRg st="2" end="2"/>
                                            </p:txEl>
                                          </p:spTgt>
                                        </p:tgtEl>
                                        <p:attrNameLst>
                                          <p:attrName>ppt_w</p:attrName>
                                        </p:attrNameLst>
                                      </p:cBhvr>
                                      <p:tavLst>
                                        <p:tav tm="0">
                                          <p:val>
                                            <p:strVal val="#ppt_w*0.70"/>
                                          </p:val>
                                        </p:tav>
                                        <p:tav tm="100000">
                                          <p:val>
                                            <p:strVal val="#ppt_w"/>
                                          </p:val>
                                        </p:tav>
                                      </p:tavLst>
                                    </p:anim>
                                    <p:anim calcmode="lin" valueType="num">
                                      <p:cBhvr>
                                        <p:cTn id="13" dur="1000" fill="hold"/>
                                        <p:tgtEl>
                                          <p:spTgt spid="4">
                                            <p:txEl>
                                              <p:pRg st="2" end="2"/>
                                            </p:txEl>
                                          </p:spTgt>
                                        </p:tgtEl>
                                        <p:attrNameLst>
                                          <p:attrName>ppt_h</p:attrName>
                                        </p:attrNameLst>
                                      </p:cBhvr>
                                      <p:tavLst>
                                        <p:tav tm="0">
                                          <p:val>
                                            <p:strVal val="#ppt_h"/>
                                          </p:val>
                                        </p:tav>
                                        <p:tav tm="100000">
                                          <p:val>
                                            <p:strVal val="#ppt_h"/>
                                          </p:val>
                                        </p:tav>
                                      </p:tavLst>
                                    </p:anim>
                                    <p:animEffect transition="in" filter="fade">
                                      <p:cBhvr>
                                        <p:cTn id="14" dur="1000"/>
                                        <p:tgtEl>
                                          <p:spTgt spid="4">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p:cTn id="19"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0"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21" dur="1000" fill="hold"/>
                                        <p:tgtEl>
                                          <p:spTgt spid="4">
                                            <p:txEl>
                                              <p:pRg st="3" end="3"/>
                                            </p:txEl>
                                          </p:spTgt>
                                        </p:tgtEl>
                                        <p:attrNameLst>
                                          <p:attrName>style.rotation</p:attrName>
                                        </p:attrNameLst>
                                      </p:cBhvr>
                                      <p:tavLst>
                                        <p:tav tm="0">
                                          <p:val>
                                            <p:fltVal val="90"/>
                                          </p:val>
                                        </p:tav>
                                        <p:tav tm="100000">
                                          <p:val>
                                            <p:fltVal val="0"/>
                                          </p:val>
                                        </p:tav>
                                      </p:tavLst>
                                    </p:anim>
                                    <p:animEffect transition="in" filter="fade">
                                      <p:cBhvr>
                                        <p:cTn id="22" dur="10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calcmode="lin" valueType="num">
                                      <p:cBhvr additive="base">
                                        <p:cTn id="2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Autofit/>
          </a:bodyPr>
          <a:lstStyle/>
          <a:p>
            <a:pPr lvl="0"/>
            <a:r>
              <a:rPr lang="en-US" sz="3200" dirty="0"/>
              <a:t>Although the topic requires USFG action, it does not specify action with the governments of the target countries</a:t>
            </a:r>
          </a:p>
        </p:txBody>
      </p:sp>
      <p:sp>
        <p:nvSpPr>
          <p:cNvPr id="3" name="Title 2"/>
          <p:cNvSpPr>
            <a:spLocks noGrp="1"/>
          </p:cNvSpPr>
          <p:nvPr>
            <p:ph type="title"/>
          </p:nvPr>
        </p:nvSpPr>
        <p:spPr/>
        <p:txBody>
          <a:bodyPr>
            <a:normAutofit/>
          </a:bodyPr>
          <a:lstStyle/>
          <a:p>
            <a:r>
              <a:rPr lang="en-US" sz="4800" dirty="0" smtClean="0"/>
              <a:t>Other considerations</a:t>
            </a:r>
            <a:endParaRPr lang="en-US" sz="4800" dirty="0"/>
          </a:p>
        </p:txBody>
      </p:sp>
    </p:spTree>
    <p:extLst>
      <p:ext uri="{BB962C8B-B14F-4D97-AF65-F5344CB8AC3E}">
        <p14:creationId xmlns:p14="http://schemas.microsoft.com/office/powerpoint/2010/main" val="39007819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 the Latin America alphabet</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a:t> </a:t>
            </a:r>
          </a:p>
          <a:p>
            <a:pPr lvl="0"/>
            <a:r>
              <a:rPr lang="en-US" sz="3200" dirty="0" smtClean="0"/>
              <a:t>NAFTA</a:t>
            </a:r>
          </a:p>
          <a:p>
            <a:pPr lvl="0"/>
            <a:endParaRPr lang="en-US" dirty="0"/>
          </a:p>
          <a:p>
            <a:pPr lvl="0"/>
            <a:r>
              <a:rPr lang="en-US" sz="3600" dirty="0" smtClean="0"/>
              <a:t>North </a:t>
            </a:r>
            <a:r>
              <a:rPr lang="en-US" sz="3600" dirty="0"/>
              <a:t>America Free Trade </a:t>
            </a:r>
            <a:r>
              <a:rPr lang="en-US" sz="3600" dirty="0" smtClean="0"/>
              <a:t>Agreement-- </a:t>
            </a:r>
            <a:r>
              <a:rPr lang="en-US" sz="3600" dirty="0"/>
              <a:t>Agreement between Canada, US, and Mexico</a:t>
            </a:r>
          </a:p>
          <a:p>
            <a:endParaRPr lang="en-US" dirty="0"/>
          </a:p>
        </p:txBody>
      </p:sp>
      <p:sp>
        <p:nvSpPr>
          <p:cNvPr id="4" name="Content Placeholder 3"/>
          <p:cNvSpPr>
            <a:spLocks noGrp="1"/>
          </p:cNvSpPr>
          <p:nvPr>
            <p:ph sz="half" idx="2"/>
          </p:nvPr>
        </p:nvSpPr>
        <p:spPr/>
        <p:txBody>
          <a:bodyPr>
            <a:normAutofit fontScale="92500" lnSpcReduction="20000"/>
          </a:bodyPr>
          <a:lstStyle/>
          <a:p>
            <a:pPr lvl="0"/>
            <a:endParaRPr lang="en-US" dirty="0" smtClean="0"/>
          </a:p>
          <a:p>
            <a:pPr lvl="0"/>
            <a:r>
              <a:rPr lang="en-US" sz="3500" dirty="0" smtClean="0"/>
              <a:t>ALBA</a:t>
            </a:r>
            <a:endParaRPr lang="en-US" sz="3500" dirty="0"/>
          </a:p>
          <a:p>
            <a:pPr lvl="0"/>
            <a:endParaRPr lang="en-US" dirty="0"/>
          </a:p>
          <a:p>
            <a:pPr lvl="0"/>
            <a:r>
              <a:rPr lang="en-US" sz="3200" dirty="0" smtClean="0"/>
              <a:t>Bolivarian </a:t>
            </a:r>
            <a:r>
              <a:rPr lang="en-US" sz="3200" dirty="0"/>
              <a:t>Alternative for the Americas-Member countries includes Venezuela, Cuba, Bolivia, Nicaragua, and island countries in the Bahamas</a:t>
            </a:r>
          </a:p>
          <a:p>
            <a:endParaRPr lang="en-US" dirty="0"/>
          </a:p>
        </p:txBody>
      </p:sp>
    </p:spTree>
    <p:extLst>
      <p:ext uri="{BB962C8B-B14F-4D97-AF65-F5344CB8AC3E}">
        <p14:creationId xmlns:p14="http://schemas.microsoft.com/office/powerpoint/2010/main" val="10480698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1" end="1"/>
                                            </p:txEl>
                                          </p:spTgt>
                                        </p:tgtEl>
                                      </p:cBhvr>
                                    </p:animEffec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checkerboard(across)">
                                      <p:cBhvr>
                                        <p:cTn id="19" dur="500"/>
                                        <p:tgtEl>
                                          <p:spTgt spid="4">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animEffect transition="in" filter="blinds(horizontal)">
                                      <p:cBhvr>
                                        <p:cTn id="24"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Latin America Alphabet</a:t>
            </a:r>
            <a:endParaRPr lang="en-US" dirty="0"/>
          </a:p>
        </p:txBody>
      </p:sp>
      <p:sp>
        <p:nvSpPr>
          <p:cNvPr id="3" name="Content Placeholder 2"/>
          <p:cNvSpPr>
            <a:spLocks noGrp="1"/>
          </p:cNvSpPr>
          <p:nvPr>
            <p:ph sz="half" idx="1"/>
          </p:nvPr>
        </p:nvSpPr>
        <p:spPr/>
        <p:txBody>
          <a:bodyPr>
            <a:normAutofit fontScale="62500" lnSpcReduction="20000"/>
          </a:bodyPr>
          <a:lstStyle/>
          <a:p>
            <a:pPr lvl="0"/>
            <a:endParaRPr lang="en-US" dirty="0" smtClean="0"/>
          </a:p>
          <a:p>
            <a:pPr lvl="0"/>
            <a:r>
              <a:rPr lang="en-US" sz="4600" dirty="0" smtClean="0"/>
              <a:t>CELAC</a:t>
            </a:r>
            <a:endParaRPr lang="en-US" sz="4600" dirty="0"/>
          </a:p>
          <a:p>
            <a:pPr lvl="0"/>
            <a:endParaRPr lang="en-US" sz="3200" dirty="0"/>
          </a:p>
          <a:p>
            <a:pPr lvl="0"/>
            <a:r>
              <a:rPr lang="en-US" sz="4100" dirty="0" smtClean="0"/>
              <a:t>Community </a:t>
            </a:r>
            <a:r>
              <a:rPr lang="en-US" sz="4100" dirty="0"/>
              <a:t>of Latin American and Caribbean States-Founded in 2011, includes 33 countries, but excludes the US &amp; Canada Founded as an alternative to the OAS</a:t>
            </a:r>
          </a:p>
          <a:p>
            <a:endParaRPr lang="en-US" dirty="0"/>
          </a:p>
        </p:txBody>
      </p:sp>
      <p:sp>
        <p:nvSpPr>
          <p:cNvPr id="4" name="Content Placeholder 3"/>
          <p:cNvSpPr>
            <a:spLocks noGrp="1"/>
          </p:cNvSpPr>
          <p:nvPr>
            <p:ph sz="half" idx="2"/>
          </p:nvPr>
        </p:nvSpPr>
        <p:spPr/>
        <p:txBody>
          <a:bodyPr>
            <a:normAutofit fontScale="62500" lnSpcReduction="20000"/>
          </a:bodyPr>
          <a:lstStyle/>
          <a:p>
            <a:pPr lvl="0"/>
            <a:endParaRPr lang="en-US" dirty="0" smtClean="0"/>
          </a:p>
          <a:p>
            <a:pPr lvl="0"/>
            <a:r>
              <a:rPr lang="en-US" sz="4600" dirty="0" smtClean="0"/>
              <a:t>FTAA</a:t>
            </a:r>
            <a:endParaRPr lang="en-US" sz="4600" dirty="0"/>
          </a:p>
          <a:p>
            <a:pPr lvl="0"/>
            <a:endParaRPr lang="en-US" sz="3800" dirty="0"/>
          </a:p>
          <a:p>
            <a:pPr lvl="0"/>
            <a:r>
              <a:rPr lang="en-US" sz="4600" dirty="0" smtClean="0"/>
              <a:t>Free </a:t>
            </a:r>
            <a:r>
              <a:rPr lang="en-US" sz="4600" dirty="0"/>
              <a:t>Trade Area of the Americas Proposed agreement to expand to all of the nations in the Western Hemisphere excluding Cuba. Opposed by members of ALBA</a:t>
            </a:r>
          </a:p>
          <a:p>
            <a:endParaRPr lang="en-US" dirty="0"/>
          </a:p>
        </p:txBody>
      </p:sp>
    </p:spTree>
    <p:extLst>
      <p:ext uri="{BB962C8B-B14F-4D97-AF65-F5344CB8AC3E}">
        <p14:creationId xmlns:p14="http://schemas.microsoft.com/office/powerpoint/2010/main" val="7434840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edg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heel(1)">
                                      <p:cBhvr>
                                        <p:cTn id="12" dur="20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randombar(horizontal)">
                                      <p:cBhvr>
                                        <p:cTn id="17" dur="5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9" presetClass="entr" presetSubtype="0" decel="10000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calcmode="lin" valueType="num">
                                      <p:cBhvr>
                                        <p:cTn id="22"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4">
                                            <p:txEl>
                                              <p:pRg st="3" end="3"/>
                                            </p:txEl>
                                          </p:spTgt>
                                        </p:tgtEl>
                                        <p:attrNameLst>
                                          <p:attrName>ppt_h</p:attrName>
                                        </p:attrNameLst>
                                      </p:cBhvr>
                                      <p:tavLst>
                                        <p:tav tm="0">
                                          <p:val>
                                            <p:fltVal val="0"/>
                                          </p:val>
                                        </p:tav>
                                        <p:tav tm="100000">
                                          <p:val>
                                            <p:strVal val="#ppt_h"/>
                                          </p:val>
                                        </p:tav>
                                      </p:tavLst>
                                    </p:anim>
                                    <p:anim calcmode="lin" valueType="num">
                                      <p:cBhvr>
                                        <p:cTn id="24" dur="500" fill="hold"/>
                                        <p:tgtEl>
                                          <p:spTgt spid="4">
                                            <p:txEl>
                                              <p:pRg st="3" end="3"/>
                                            </p:txEl>
                                          </p:spTgt>
                                        </p:tgtEl>
                                        <p:attrNameLst>
                                          <p:attrName>style.rotation</p:attrName>
                                        </p:attrNameLst>
                                      </p:cBhvr>
                                      <p:tavLst>
                                        <p:tav tm="0">
                                          <p:val>
                                            <p:fltVal val="360"/>
                                          </p:val>
                                        </p:tav>
                                        <p:tav tm="100000">
                                          <p:val>
                                            <p:fltVal val="0"/>
                                          </p:val>
                                        </p:tav>
                                      </p:tavLst>
                                    </p:anim>
                                    <p:animEffect transition="in" filter="fade">
                                      <p:cBhvr>
                                        <p:cTn id="25"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Affirmative Advantages</a:t>
            </a:r>
            <a:endParaRPr lang="en-US" dirty="0"/>
          </a:p>
        </p:txBody>
      </p:sp>
      <p:sp>
        <p:nvSpPr>
          <p:cNvPr id="3" name="Content Placeholder 2"/>
          <p:cNvSpPr>
            <a:spLocks noGrp="1"/>
          </p:cNvSpPr>
          <p:nvPr>
            <p:ph sz="half" idx="1"/>
          </p:nvPr>
        </p:nvSpPr>
        <p:spPr/>
        <p:txBody>
          <a:bodyPr/>
          <a:lstStyle/>
          <a:p>
            <a:pPr lvl="0"/>
            <a:endParaRPr lang="en-US" dirty="0" smtClean="0"/>
          </a:p>
          <a:p>
            <a:pPr lvl="0"/>
            <a:r>
              <a:rPr lang="en-US" dirty="0" smtClean="0"/>
              <a:t>Hegemony</a:t>
            </a:r>
          </a:p>
          <a:p>
            <a:pPr lvl="0"/>
            <a:endParaRPr lang="en-US" dirty="0"/>
          </a:p>
          <a:p>
            <a:pPr lvl="0"/>
            <a:r>
              <a:rPr lang="en-US" dirty="0"/>
              <a:t>C</a:t>
            </a:r>
            <a:r>
              <a:rPr lang="en-US" dirty="0" smtClean="0"/>
              <a:t>ould </a:t>
            </a:r>
            <a:r>
              <a:rPr lang="en-US" dirty="0"/>
              <a:t>defend an increase or decrease in US leadership and/or influence; improved relations with various countries would increase soft power</a:t>
            </a:r>
          </a:p>
          <a:p>
            <a:endParaRPr lang="en-US" dirty="0"/>
          </a:p>
        </p:txBody>
      </p:sp>
      <p:sp>
        <p:nvSpPr>
          <p:cNvPr id="4" name="Content Placeholder 3"/>
          <p:cNvSpPr>
            <a:spLocks noGrp="1"/>
          </p:cNvSpPr>
          <p:nvPr>
            <p:ph sz="half" idx="2"/>
          </p:nvPr>
        </p:nvSpPr>
        <p:spPr/>
        <p:txBody>
          <a:bodyPr/>
          <a:lstStyle/>
          <a:p>
            <a:endParaRPr lang="en-US" dirty="0" smtClean="0"/>
          </a:p>
          <a:p>
            <a:pPr lvl="0"/>
            <a:r>
              <a:rPr lang="en-US" dirty="0"/>
              <a:t>Oil </a:t>
            </a:r>
            <a:r>
              <a:rPr lang="en-US" dirty="0" smtClean="0"/>
              <a:t>dependency</a:t>
            </a:r>
          </a:p>
          <a:p>
            <a:pPr lvl="0"/>
            <a:endParaRPr lang="en-US" dirty="0"/>
          </a:p>
          <a:p>
            <a:pPr lvl="0"/>
            <a:r>
              <a:rPr lang="en-US" dirty="0" smtClean="0"/>
              <a:t>Energy </a:t>
            </a:r>
            <a:r>
              <a:rPr lang="en-US" dirty="0"/>
              <a:t>development of any one of the three countries would help with decreasing dependence on Middle East sources</a:t>
            </a:r>
          </a:p>
          <a:p>
            <a:endParaRPr lang="en-US" dirty="0"/>
          </a:p>
        </p:txBody>
      </p:sp>
    </p:spTree>
    <p:extLst>
      <p:ext uri="{BB962C8B-B14F-4D97-AF65-F5344CB8AC3E}">
        <p14:creationId xmlns:p14="http://schemas.microsoft.com/office/powerpoint/2010/main" val="15988819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p:cTn id="1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2"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5" presetClass="entr" presetSubtype="0"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p:cTn id="17" dur="500" decel="50000" fill="hold">
                                          <p:stCondLst>
                                            <p:cond delay="0"/>
                                          </p:stCondLst>
                                        </p:cTn>
                                        <p:tgtEl>
                                          <p:spTgt spid="4">
                                            <p:txEl>
                                              <p:pRg st="1" end="1"/>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4">
                                            <p:txEl>
                                              <p:pRg st="1" end="1"/>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4">
                                            <p:txEl>
                                              <p:pRg st="1" end="1"/>
                                            </p:txEl>
                                          </p:spTgt>
                                        </p:tgtEl>
                                        <p:attrNameLst>
                                          <p:attrName>ppt_w</p:attrName>
                                        </p:attrNameLst>
                                      </p:cBhvr>
                                      <p:tavLst>
                                        <p:tav tm="0">
                                          <p:val>
                                            <p:strVal val="#ppt_w*.05"/>
                                          </p:val>
                                        </p:tav>
                                        <p:tav tm="100000">
                                          <p:val>
                                            <p:strVal val="#ppt_w"/>
                                          </p:val>
                                        </p:tav>
                                      </p:tavLst>
                                    </p:anim>
                                    <p:anim calcmode="lin" valueType="num">
                                      <p:cBhvr>
                                        <p:cTn id="20" dur="1000" fill="hold"/>
                                        <p:tgtEl>
                                          <p:spTgt spid="4">
                                            <p:txEl>
                                              <p:pRg st="1" end="1"/>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4">
                                            <p:txEl>
                                              <p:pRg st="1" end="1"/>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4">
                                            <p:txEl>
                                              <p:pRg st="1" end="1"/>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4">
                                            <p:txEl>
                                              <p:pRg st="1" end="1"/>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4">
                                            <p:txEl>
                                              <p:pRg st="1" end="1"/>
                                            </p:txEl>
                                          </p:spTgt>
                                        </p:tgtEl>
                                      </p:cBhvr>
                                    </p:animEffect>
                                  </p:childTnLst>
                                </p:cTn>
                              </p:par>
                              <p:par>
                                <p:cTn id="25" presetID="25" presetClass="entr" presetSubtype="0" fill="hold"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p:cTn id="27" dur="500" decel="50000" fill="hold">
                                          <p:stCondLst>
                                            <p:cond delay="0"/>
                                          </p:stCondLst>
                                        </p:cTn>
                                        <p:tgtEl>
                                          <p:spTgt spid="4">
                                            <p:txEl>
                                              <p:pRg st="3" end="3"/>
                                            </p:txEl>
                                          </p:spTgt>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4">
                                            <p:txEl>
                                              <p:pRg st="3" end="3"/>
                                            </p:txEl>
                                          </p:spTgt>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4">
                                            <p:txEl>
                                              <p:pRg st="3" end="3"/>
                                            </p:txEl>
                                          </p:spTgt>
                                        </p:tgtEl>
                                        <p:attrNameLst>
                                          <p:attrName>ppt_w</p:attrName>
                                        </p:attrNameLst>
                                      </p:cBhvr>
                                      <p:tavLst>
                                        <p:tav tm="0">
                                          <p:val>
                                            <p:strVal val="#ppt_w*.05"/>
                                          </p:val>
                                        </p:tav>
                                        <p:tav tm="100000">
                                          <p:val>
                                            <p:strVal val="#ppt_w"/>
                                          </p:val>
                                        </p:tav>
                                      </p:tavLst>
                                    </p:anim>
                                    <p:anim calcmode="lin" valueType="num">
                                      <p:cBhvr>
                                        <p:cTn id="30" dur="1000" fill="hold"/>
                                        <p:tgtEl>
                                          <p:spTgt spid="4">
                                            <p:txEl>
                                              <p:pRg st="3" end="3"/>
                                            </p:txEl>
                                          </p:spTgt>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4">
                                            <p:txEl>
                                              <p:pRg st="3" end="3"/>
                                            </p:txEl>
                                          </p:spTgt>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4">
                                            <p:txEl>
                                              <p:pRg st="3" end="3"/>
                                            </p:txEl>
                                          </p:spTgt>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4">
                                            <p:txEl>
                                              <p:pRg st="3" end="3"/>
                                            </p:txEl>
                                          </p:spTgt>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affirmative advantage areas</a:t>
            </a:r>
            <a:endParaRPr lang="en-US" dirty="0"/>
          </a:p>
        </p:txBody>
      </p:sp>
      <p:sp>
        <p:nvSpPr>
          <p:cNvPr id="3" name="Content Placeholder 2"/>
          <p:cNvSpPr>
            <a:spLocks noGrp="1"/>
          </p:cNvSpPr>
          <p:nvPr>
            <p:ph sz="half" idx="1"/>
          </p:nvPr>
        </p:nvSpPr>
        <p:spPr/>
        <p:txBody>
          <a:bodyPr>
            <a:normAutofit/>
          </a:bodyPr>
          <a:lstStyle/>
          <a:p>
            <a:pPr lvl="0"/>
            <a:endParaRPr lang="en-US" dirty="0" smtClean="0"/>
          </a:p>
          <a:p>
            <a:pPr lvl="0"/>
            <a:r>
              <a:rPr lang="en-US" dirty="0" smtClean="0"/>
              <a:t>Economic growth</a:t>
            </a:r>
          </a:p>
          <a:p>
            <a:pPr lvl="0"/>
            <a:r>
              <a:rPr lang="en-US" dirty="0" smtClean="0"/>
              <a:t>Improving </a:t>
            </a:r>
            <a:r>
              <a:rPr lang="en-US" dirty="0"/>
              <a:t>conditions in any of these countries would be beneficial to both the country and the US in terms of opening new markets, allowing for corporate expansions, and developing local economies</a:t>
            </a:r>
          </a:p>
          <a:p>
            <a:endParaRPr lang="en-US" dirty="0"/>
          </a:p>
        </p:txBody>
      </p:sp>
      <p:sp>
        <p:nvSpPr>
          <p:cNvPr id="4" name="Content Placeholder 3"/>
          <p:cNvSpPr>
            <a:spLocks noGrp="1"/>
          </p:cNvSpPr>
          <p:nvPr>
            <p:ph sz="half" idx="2"/>
          </p:nvPr>
        </p:nvSpPr>
        <p:spPr/>
        <p:txBody>
          <a:bodyPr>
            <a:normAutofit/>
          </a:bodyPr>
          <a:lstStyle/>
          <a:p>
            <a:endParaRPr lang="en-US" dirty="0" smtClean="0"/>
          </a:p>
          <a:p>
            <a:pPr lvl="0"/>
            <a:r>
              <a:rPr lang="en-US" dirty="0"/>
              <a:t>Solving social </a:t>
            </a:r>
            <a:r>
              <a:rPr lang="en-US" dirty="0" smtClean="0"/>
              <a:t>issues</a:t>
            </a:r>
          </a:p>
          <a:p>
            <a:pPr lvl="0"/>
            <a:endParaRPr lang="en-US" dirty="0"/>
          </a:p>
          <a:p>
            <a:pPr lvl="0"/>
            <a:r>
              <a:rPr lang="en-US" dirty="0" smtClean="0"/>
              <a:t>Increased </a:t>
            </a:r>
            <a:r>
              <a:rPr lang="en-US" dirty="0"/>
              <a:t>engagement would lead to addressing other issues such as immigration, health care, trafficking in humans and drugs, and nuclear proliferation</a:t>
            </a:r>
          </a:p>
          <a:p>
            <a:endParaRPr lang="en-US" dirty="0"/>
          </a:p>
        </p:txBody>
      </p:sp>
    </p:spTree>
    <p:extLst>
      <p:ext uri="{BB962C8B-B14F-4D97-AF65-F5344CB8AC3E}">
        <p14:creationId xmlns:p14="http://schemas.microsoft.com/office/powerpoint/2010/main" val="105039044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p:cTn id="1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2"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p:cTn id="17" dur="1000" fill="hold"/>
                                        <p:tgtEl>
                                          <p:spTgt spid="4">
                                            <p:txEl>
                                              <p:pRg st="1" end="1"/>
                                            </p:txEl>
                                          </p:spTgt>
                                        </p:tgtEl>
                                        <p:attrNameLst>
                                          <p:attrName>ppt_w</p:attrName>
                                        </p:attrNameLst>
                                      </p:cBhvr>
                                      <p:tavLst>
                                        <p:tav tm="0">
                                          <p:val>
                                            <p:strVal val="#ppt_w*0.70"/>
                                          </p:val>
                                        </p:tav>
                                        <p:tav tm="100000">
                                          <p:val>
                                            <p:strVal val="#ppt_w"/>
                                          </p:val>
                                        </p:tav>
                                      </p:tavLst>
                                    </p:anim>
                                    <p:anim calcmode="lin" valueType="num">
                                      <p:cBhvr>
                                        <p:cTn id="18" dur="1000" fill="hold"/>
                                        <p:tgtEl>
                                          <p:spTgt spid="4">
                                            <p:txEl>
                                              <p:pRg st="1" end="1"/>
                                            </p:txEl>
                                          </p:spTgt>
                                        </p:tgtEl>
                                        <p:attrNameLst>
                                          <p:attrName>ppt_h</p:attrName>
                                        </p:attrNameLst>
                                      </p:cBhvr>
                                      <p:tavLst>
                                        <p:tav tm="0">
                                          <p:val>
                                            <p:strVal val="#ppt_h"/>
                                          </p:val>
                                        </p:tav>
                                        <p:tav tm="100000">
                                          <p:val>
                                            <p:strVal val="#ppt_h"/>
                                          </p:val>
                                        </p:tav>
                                      </p:tavLst>
                                    </p:anim>
                                    <p:animEffect transition="in" filter="fade">
                                      <p:cBhvr>
                                        <p:cTn id="19" dur="1000"/>
                                        <p:tgtEl>
                                          <p:spTgt spid="4">
                                            <p:txEl>
                                              <p:pRg st="1" end="1"/>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calcmode="lin" valueType="num">
                                      <p:cBhvr>
                                        <p:cTn id="22" dur="1000" fill="hold"/>
                                        <p:tgtEl>
                                          <p:spTgt spid="4">
                                            <p:txEl>
                                              <p:pRg st="3" end="3"/>
                                            </p:txEl>
                                          </p:spTgt>
                                        </p:tgtEl>
                                        <p:attrNameLst>
                                          <p:attrName>ppt_w</p:attrName>
                                        </p:attrNameLst>
                                      </p:cBhvr>
                                      <p:tavLst>
                                        <p:tav tm="0">
                                          <p:val>
                                            <p:strVal val="#ppt_w*0.70"/>
                                          </p:val>
                                        </p:tav>
                                        <p:tav tm="100000">
                                          <p:val>
                                            <p:strVal val="#ppt_w"/>
                                          </p:val>
                                        </p:tav>
                                      </p:tavLst>
                                    </p:anim>
                                    <p:anim calcmode="lin" valueType="num">
                                      <p:cBhvr>
                                        <p:cTn id="23" dur="1000" fill="hold"/>
                                        <p:tgtEl>
                                          <p:spTgt spid="4">
                                            <p:txEl>
                                              <p:pRg st="3" end="3"/>
                                            </p:txEl>
                                          </p:spTgt>
                                        </p:tgtEl>
                                        <p:attrNameLst>
                                          <p:attrName>ppt_h</p:attrName>
                                        </p:attrNameLst>
                                      </p:cBhvr>
                                      <p:tavLst>
                                        <p:tav tm="0">
                                          <p:val>
                                            <p:strVal val="#ppt_h"/>
                                          </p:val>
                                        </p:tav>
                                        <p:tav tm="100000">
                                          <p:val>
                                            <p:strVal val="#ppt_h"/>
                                          </p:val>
                                        </p:tav>
                                      </p:tavLst>
                                    </p:anim>
                                    <p:animEffect transition="in" filter="fade">
                                      <p:cBhvr>
                                        <p:cTn id="24" dur="1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Have fun with these countries</a:t>
            </a:r>
            <a:endParaRPr lang="en-US" dirty="0"/>
          </a:p>
        </p:txBody>
      </p:sp>
      <p:pic>
        <p:nvPicPr>
          <p:cNvPr id="4" name="Content Placeholder 3" descr="Venezuelamap.jpeg"/>
          <p:cNvPicPr>
            <a:picLocks noGrp="1" noChangeAspect="1"/>
          </p:cNvPicPr>
          <p:nvPr>
            <p:ph sz="quarter" idx="1"/>
          </p:nvPr>
        </p:nvPicPr>
        <p:blipFill>
          <a:blip r:embed="rId2">
            <a:extLst>
              <a:ext uri="{28A0092B-C50C-407E-A947-70E740481C1C}">
                <a14:useLocalDpi xmlns:a14="http://schemas.microsoft.com/office/drawing/2010/main" val="0"/>
              </a:ext>
            </a:extLst>
          </a:blip>
          <a:srcRect t="22268" b="22268"/>
          <a:stretch>
            <a:fillRect/>
          </a:stretch>
        </p:blipFill>
        <p:spPr>
          <a:xfrm>
            <a:off x="4992613" y="2014698"/>
            <a:ext cx="3124034" cy="2554870"/>
          </a:xfrm>
        </p:spPr>
      </p:pic>
      <p:pic>
        <p:nvPicPr>
          <p:cNvPr id="5" name="Picture 4" descr="Cubamap.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5316" y="1860763"/>
            <a:ext cx="3868545" cy="1651000"/>
          </a:xfrm>
          <a:prstGeom prst="rect">
            <a:avLst/>
          </a:prstGeom>
        </p:spPr>
      </p:pic>
      <p:pic>
        <p:nvPicPr>
          <p:cNvPr id="6" name="Picture 5" descr="Mexicomap.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7500" y="3759798"/>
            <a:ext cx="3454400" cy="2349500"/>
          </a:xfrm>
          <a:prstGeom prst="rect">
            <a:avLst/>
          </a:prstGeom>
        </p:spPr>
      </p:pic>
    </p:spTree>
    <p:extLst>
      <p:ext uri="{BB962C8B-B14F-4D97-AF65-F5344CB8AC3E}">
        <p14:creationId xmlns:p14="http://schemas.microsoft.com/office/powerpoint/2010/main" val="64514270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68426" y="2743200"/>
            <a:ext cx="6480174" cy="3125700"/>
          </a:xfrm>
        </p:spPr>
        <p:txBody>
          <a:bodyPr>
            <a:normAutofit fontScale="62500" lnSpcReduction="20000"/>
          </a:bodyPr>
          <a:lstStyle/>
          <a:p>
            <a:r>
              <a:rPr lang="en-US" dirty="0" smtClean="0"/>
              <a:t>Resolved: </a:t>
            </a:r>
          </a:p>
          <a:p>
            <a:r>
              <a:rPr lang="en-US" sz="2800" dirty="0"/>
              <a:t>The United States federal government should substantially increase its economic engagement toward Cuba, Mexico, or Venezuela </a:t>
            </a:r>
            <a:endParaRPr lang="en-US" sz="2800" dirty="0" smtClean="0"/>
          </a:p>
          <a:p>
            <a:endParaRPr lang="en-US" sz="2800" dirty="0"/>
          </a:p>
          <a:p>
            <a:r>
              <a:rPr lang="en-US" sz="2800" dirty="0" smtClean="0"/>
              <a:t>Quiz: When were the other times that Latin America has been debated?</a:t>
            </a:r>
          </a:p>
          <a:p>
            <a:endParaRPr lang="en-US" sz="2800" dirty="0"/>
          </a:p>
          <a:p>
            <a:r>
              <a:rPr lang="en-US" sz="2800" dirty="0" smtClean="0"/>
              <a:t>Answer: 1987-88 Political stability</a:t>
            </a:r>
          </a:p>
          <a:p>
            <a:r>
              <a:rPr lang="en-US" sz="2800" dirty="0" smtClean="0"/>
              <a:t>1994-95 Immigration</a:t>
            </a:r>
            <a:endParaRPr lang="en-US" sz="2800" dirty="0"/>
          </a:p>
        </p:txBody>
      </p:sp>
      <p:sp>
        <p:nvSpPr>
          <p:cNvPr id="3" name="Title 2"/>
          <p:cNvSpPr>
            <a:spLocks noGrp="1"/>
          </p:cNvSpPr>
          <p:nvPr>
            <p:ph type="title"/>
          </p:nvPr>
        </p:nvSpPr>
        <p:spPr/>
        <p:txBody>
          <a:bodyPr/>
          <a:lstStyle/>
          <a:p>
            <a:r>
              <a:rPr lang="en-US" dirty="0" smtClean="0"/>
              <a:t>2012-13 Debate Resolution</a:t>
            </a:r>
            <a:endParaRPr lang="en-US" dirty="0"/>
          </a:p>
        </p:txBody>
      </p:sp>
    </p:spTree>
    <p:extLst>
      <p:ext uri="{BB962C8B-B14F-4D97-AF65-F5344CB8AC3E}">
        <p14:creationId xmlns:p14="http://schemas.microsoft.com/office/powerpoint/2010/main" val="14711319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checkerboard(across)">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checkerboard(across)">
                                      <p:cBhvr>
                                        <p:cTn id="12" dur="500"/>
                                        <p:tgtEl>
                                          <p:spTgt spid="2">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animEffect transition="in" filter="checkerboard(across)">
                                      <p:cBhvr>
                                        <p:cTn id="17" dur="500"/>
                                        <p:tgtEl>
                                          <p:spTgt spid="2">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checkerboard(across)">
                                      <p:cBhvr>
                                        <p:cTn id="2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Implications of topic wording</a:t>
            </a:r>
          </a:p>
        </p:txBody>
      </p:sp>
      <p:sp>
        <p:nvSpPr>
          <p:cNvPr id="3" name="Content Placeholder 2"/>
          <p:cNvSpPr>
            <a:spLocks noGrp="1"/>
          </p:cNvSpPr>
          <p:nvPr>
            <p:ph sz="half" idx="1"/>
          </p:nvPr>
        </p:nvSpPr>
        <p:spPr/>
        <p:txBody>
          <a:bodyPr/>
          <a:lstStyle/>
          <a:p>
            <a:r>
              <a:rPr lang="en-US" dirty="0"/>
              <a:t>USFG must be the actor and determiner of economic engagement </a:t>
            </a:r>
            <a:endParaRPr lang="en-US" dirty="0" smtClean="0"/>
          </a:p>
          <a:p>
            <a:endParaRPr lang="en-US" dirty="0"/>
          </a:p>
          <a:p>
            <a:r>
              <a:rPr lang="en-US" dirty="0" smtClean="0"/>
              <a:t>Question: </a:t>
            </a:r>
          </a:p>
          <a:p>
            <a:r>
              <a:rPr lang="en-US" dirty="0"/>
              <a:t>W</a:t>
            </a:r>
            <a:r>
              <a:rPr lang="en-US" dirty="0" smtClean="0"/>
              <a:t>hat </a:t>
            </a:r>
            <a:r>
              <a:rPr lang="en-US" dirty="0"/>
              <a:t>are the current policies that the USFG has towards these </a:t>
            </a:r>
            <a:r>
              <a:rPr lang="en-US" dirty="0" smtClean="0"/>
              <a:t>countries? </a:t>
            </a:r>
          </a:p>
          <a:p>
            <a:r>
              <a:rPr lang="en-US" dirty="0"/>
              <a:t>M</a:t>
            </a:r>
            <a:r>
              <a:rPr lang="en-US" dirty="0" smtClean="0"/>
              <a:t>ust </a:t>
            </a:r>
            <a:r>
              <a:rPr lang="en-US" dirty="0"/>
              <a:t>know that </a:t>
            </a:r>
            <a:r>
              <a:rPr lang="en-US" dirty="0" smtClean="0"/>
              <a:t>first </a:t>
            </a:r>
            <a:endParaRPr lang="en-US" dirty="0"/>
          </a:p>
        </p:txBody>
      </p:sp>
      <p:pic>
        <p:nvPicPr>
          <p:cNvPr id="5" name="Content Placeholder 4" descr="Venezuelaflag.GIF"/>
          <p:cNvPicPr>
            <a:picLocks noGrp="1" noChangeAspect="1"/>
          </p:cNvPicPr>
          <p:nvPr>
            <p:ph sz="half" idx="2"/>
          </p:nvPr>
        </p:nvPicPr>
        <p:blipFill>
          <a:blip r:embed="rId2">
            <a:extLst>
              <a:ext uri="{28A0092B-C50C-407E-A947-70E740481C1C}">
                <a14:useLocalDpi xmlns:a14="http://schemas.microsoft.com/office/drawing/2010/main" val="0"/>
              </a:ext>
            </a:extLst>
          </a:blip>
          <a:srcRect l="20065" r="20065"/>
          <a:stretch>
            <a:fillRect/>
          </a:stretch>
        </p:blipFill>
        <p:spPr>
          <a:xfrm>
            <a:off x="4797553" y="1547521"/>
            <a:ext cx="1771676" cy="1284734"/>
          </a:xfrm>
        </p:spPr>
      </p:pic>
      <p:pic>
        <p:nvPicPr>
          <p:cNvPr id="6" name="Picture 5" descr="Cuba flag.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8868" y="3080442"/>
            <a:ext cx="2160546" cy="1357731"/>
          </a:xfrm>
          <a:prstGeom prst="rect">
            <a:avLst/>
          </a:prstGeom>
        </p:spPr>
      </p:pic>
      <p:pic>
        <p:nvPicPr>
          <p:cNvPr id="7" name="Picture 6" descr="Mexico flag.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0421" y="4890750"/>
            <a:ext cx="2369524" cy="1284735"/>
          </a:xfrm>
          <a:prstGeom prst="rect">
            <a:avLst/>
          </a:prstGeom>
        </p:spPr>
      </p:pic>
    </p:spTree>
    <p:extLst>
      <p:ext uri="{BB962C8B-B14F-4D97-AF65-F5344CB8AC3E}">
        <p14:creationId xmlns:p14="http://schemas.microsoft.com/office/powerpoint/2010/main" val="5657235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par>
                                <p:cTn id="12" presetID="3" presetClass="entr" presetSubtype="10" fill="hold" nodeType="with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blinds(horizontal)">
                                      <p:cBhvr>
                                        <p:cTn id="14" dur="500"/>
                                        <p:tgtEl>
                                          <p:spTgt spid="3">
                                            <p:txEl>
                                              <p:pRg st="3" end="3"/>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policies are like the three bears</a:t>
            </a:r>
            <a:endParaRPr lang="en-US" dirty="0"/>
          </a:p>
        </p:txBody>
      </p:sp>
      <p:sp>
        <p:nvSpPr>
          <p:cNvPr id="3" name="Content Placeholder 2"/>
          <p:cNvSpPr>
            <a:spLocks noGrp="1"/>
          </p:cNvSpPr>
          <p:nvPr>
            <p:ph sz="half" idx="1"/>
          </p:nvPr>
        </p:nvSpPr>
        <p:spPr/>
        <p:txBody>
          <a:bodyPr/>
          <a:lstStyle/>
          <a:p>
            <a:r>
              <a:rPr lang="en-US" dirty="0" smtClean="0"/>
              <a:t>Cuba</a:t>
            </a:r>
          </a:p>
          <a:p>
            <a:endParaRPr lang="en-US" dirty="0"/>
          </a:p>
          <a:p>
            <a:r>
              <a:rPr lang="en-US" dirty="0" smtClean="0"/>
              <a:t>“Papa Bear” (too hard)</a:t>
            </a:r>
          </a:p>
          <a:p>
            <a:endParaRPr lang="en-US" dirty="0" smtClean="0"/>
          </a:p>
          <a:p>
            <a:r>
              <a:rPr lang="en-US" dirty="0" smtClean="0"/>
              <a:t>No economic engagement now</a:t>
            </a:r>
          </a:p>
          <a:p>
            <a:endParaRPr lang="en-US" dirty="0"/>
          </a:p>
          <a:p>
            <a:r>
              <a:rPr lang="en-US" dirty="0" smtClean="0"/>
              <a:t>Embargo since the mid-”60’s</a:t>
            </a:r>
            <a:endParaRPr lang="en-US" dirty="0"/>
          </a:p>
        </p:txBody>
      </p:sp>
      <p:pic>
        <p:nvPicPr>
          <p:cNvPr id="5" name="Content Placeholder 4" descr="angry bear.jpeg"/>
          <p:cNvPicPr>
            <a:picLocks noGrp="1" noChangeAspect="1"/>
          </p:cNvPicPr>
          <p:nvPr>
            <p:ph sz="half" idx="2"/>
          </p:nvPr>
        </p:nvPicPr>
        <p:blipFill>
          <a:blip r:embed="rId2">
            <a:extLst>
              <a:ext uri="{28A0092B-C50C-407E-A947-70E740481C1C}">
                <a14:useLocalDpi xmlns:a14="http://schemas.microsoft.com/office/drawing/2010/main" val="0"/>
              </a:ext>
            </a:extLst>
          </a:blip>
          <a:srcRect l="17692" r="17692"/>
          <a:stretch>
            <a:fillRect/>
          </a:stretch>
        </p:blipFill>
        <p:spPr>
          <a:xfrm>
            <a:off x="4931984" y="1853376"/>
            <a:ext cx="3140866" cy="2234416"/>
          </a:xfrm>
        </p:spPr>
      </p:pic>
      <p:pic>
        <p:nvPicPr>
          <p:cNvPr id="6" name="Picture 5" descr="Cuba flag.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9398" y="4299116"/>
            <a:ext cx="2963452" cy="1754212"/>
          </a:xfrm>
          <a:prstGeom prst="rect">
            <a:avLst/>
          </a:prstGeom>
        </p:spPr>
      </p:pic>
    </p:spTree>
    <p:extLst>
      <p:ext uri="{BB962C8B-B14F-4D97-AF65-F5344CB8AC3E}">
        <p14:creationId xmlns:p14="http://schemas.microsoft.com/office/powerpoint/2010/main" val="16419737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blinds(horizontal)">
                                      <p:cBhvr>
                                        <p:cTn id="10" dur="500"/>
                                        <p:tgtEl>
                                          <p:spTgt spid="3">
                                            <p:txEl>
                                              <p:pRg st="4" end="4"/>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blinds(horizontal)">
                                      <p:cBhvr>
                                        <p:cTn id="1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as the the three bears</a:t>
            </a:r>
            <a:endParaRPr lang="en-US" dirty="0"/>
          </a:p>
        </p:txBody>
      </p:sp>
      <p:sp>
        <p:nvSpPr>
          <p:cNvPr id="3" name="Content Placeholder 2"/>
          <p:cNvSpPr>
            <a:spLocks noGrp="1"/>
          </p:cNvSpPr>
          <p:nvPr>
            <p:ph sz="half" idx="1"/>
          </p:nvPr>
        </p:nvSpPr>
        <p:spPr/>
        <p:txBody>
          <a:bodyPr/>
          <a:lstStyle/>
          <a:p>
            <a:r>
              <a:rPr lang="en-US" dirty="0" smtClean="0"/>
              <a:t>Venezuela</a:t>
            </a:r>
          </a:p>
          <a:p>
            <a:endParaRPr lang="en-US" dirty="0"/>
          </a:p>
          <a:p>
            <a:r>
              <a:rPr lang="en-US" dirty="0" smtClean="0"/>
              <a:t>“Mama bear” (too soft)</a:t>
            </a:r>
          </a:p>
          <a:p>
            <a:endParaRPr lang="en-US" dirty="0"/>
          </a:p>
          <a:p>
            <a:r>
              <a:rPr lang="en-US" dirty="0" smtClean="0"/>
              <a:t>Some engagement, especially with oil</a:t>
            </a:r>
          </a:p>
          <a:p>
            <a:endParaRPr lang="en-US" dirty="0"/>
          </a:p>
          <a:p>
            <a:r>
              <a:rPr lang="en-US" dirty="0" smtClean="0"/>
              <a:t>With the passing of Hugo Chavez, some shifting will take place</a:t>
            </a:r>
            <a:endParaRPr lang="en-US" dirty="0"/>
          </a:p>
        </p:txBody>
      </p:sp>
      <p:pic>
        <p:nvPicPr>
          <p:cNvPr id="5" name="Content Placeholder 4" descr="Mamabear.jpeg"/>
          <p:cNvPicPr>
            <a:picLocks noGrp="1" noChangeAspect="1"/>
          </p:cNvPicPr>
          <p:nvPr>
            <p:ph sz="half" idx="2"/>
          </p:nvPr>
        </p:nvPicPr>
        <p:blipFill>
          <a:blip r:embed="rId2">
            <a:extLst>
              <a:ext uri="{28A0092B-C50C-407E-A947-70E740481C1C}">
                <a14:useLocalDpi xmlns:a14="http://schemas.microsoft.com/office/drawing/2010/main" val="0"/>
              </a:ext>
            </a:extLst>
          </a:blip>
          <a:srcRect t="8067" b="8067"/>
          <a:stretch>
            <a:fillRect/>
          </a:stretch>
        </p:blipFill>
        <p:spPr>
          <a:xfrm>
            <a:off x="5664134" y="1708113"/>
            <a:ext cx="2379520" cy="2773858"/>
          </a:xfrm>
        </p:spPr>
      </p:pic>
      <p:pic>
        <p:nvPicPr>
          <p:cNvPr id="6" name="Picture 5" descr="Venezuelaflag.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4134" y="4715558"/>
            <a:ext cx="2569298" cy="1503725"/>
          </a:xfrm>
          <a:prstGeom prst="rect">
            <a:avLst/>
          </a:prstGeom>
        </p:spPr>
      </p:pic>
    </p:spTree>
    <p:extLst>
      <p:ext uri="{BB962C8B-B14F-4D97-AF65-F5344CB8AC3E}">
        <p14:creationId xmlns:p14="http://schemas.microsoft.com/office/powerpoint/2010/main" val="16789600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heckerboard(across)">
                                      <p:cBhvr>
                                        <p:cTn id="7" dur="500"/>
                                        <p:tgtEl>
                                          <p:spTgt spid="3">
                                            <p:txEl>
                                              <p:pRg st="2" end="2"/>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checkerboard(across)">
                                      <p:cBhvr>
                                        <p:cTn id="10" dur="500"/>
                                        <p:tgtEl>
                                          <p:spTgt spid="3">
                                            <p:txEl>
                                              <p:pRg st="4" end="4"/>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checkerboard(across)">
                                      <p:cBhvr>
                                        <p:cTn id="1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as the three bears</a:t>
            </a:r>
            <a:endParaRPr lang="en-US" dirty="0"/>
          </a:p>
        </p:txBody>
      </p:sp>
      <p:sp>
        <p:nvSpPr>
          <p:cNvPr id="3" name="Content Placeholder 2"/>
          <p:cNvSpPr>
            <a:spLocks noGrp="1"/>
          </p:cNvSpPr>
          <p:nvPr>
            <p:ph sz="half" idx="1"/>
          </p:nvPr>
        </p:nvSpPr>
        <p:spPr/>
        <p:txBody>
          <a:bodyPr/>
          <a:lstStyle/>
          <a:p>
            <a:r>
              <a:rPr lang="en-US" dirty="0" smtClean="0"/>
              <a:t>Mexico</a:t>
            </a:r>
          </a:p>
          <a:p>
            <a:endParaRPr lang="en-US" dirty="0"/>
          </a:p>
          <a:p>
            <a:r>
              <a:rPr lang="en-US" dirty="0" smtClean="0"/>
              <a:t>“Baby bear” (Just right)</a:t>
            </a:r>
          </a:p>
          <a:p>
            <a:endParaRPr lang="en-US" dirty="0"/>
          </a:p>
          <a:p>
            <a:r>
              <a:rPr lang="en-US" dirty="0" smtClean="0"/>
              <a:t>Although domestically we have issues, tied directly with Mexico</a:t>
            </a:r>
          </a:p>
          <a:p>
            <a:endParaRPr lang="en-US" dirty="0"/>
          </a:p>
          <a:p>
            <a:r>
              <a:rPr lang="en-US" dirty="0" smtClean="0"/>
              <a:t>Open to significant relationships</a:t>
            </a:r>
            <a:endParaRPr lang="en-US" dirty="0"/>
          </a:p>
        </p:txBody>
      </p:sp>
      <p:pic>
        <p:nvPicPr>
          <p:cNvPr id="5" name="Content Placeholder 4"/>
          <p:cNvPicPr>
            <a:picLocks noGrp="1" noChangeAspect="1"/>
          </p:cNvPicPr>
          <p:nvPr>
            <p:ph sz="half" idx="2"/>
          </p:nvPr>
        </p:nvPicPr>
        <p:blipFill>
          <a:blip r:embed="rId2"/>
          <a:srcRect l="9815" r="9815"/>
          <a:stretch>
            <a:fillRect/>
          </a:stretch>
        </p:blipFill>
        <p:spPr>
          <a:xfrm>
            <a:off x="5512868" y="1546790"/>
            <a:ext cx="2253419" cy="2628597"/>
          </a:xfrm>
        </p:spPr>
      </p:pic>
      <p:pic>
        <p:nvPicPr>
          <p:cNvPr id="6" name="Picture 5" descr="Mexico flag.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2168" y="4554967"/>
            <a:ext cx="2890461" cy="1649715"/>
          </a:xfrm>
          <a:prstGeom prst="rect">
            <a:avLst/>
          </a:prstGeom>
        </p:spPr>
      </p:pic>
    </p:spTree>
    <p:extLst>
      <p:ext uri="{BB962C8B-B14F-4D97-AF65-F5344CB8AC3E}">
        <p14:creationId xmlns:p14="http://schemas.microsoft.com/office/powerpoint/2010/main" val="21008491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included in economic engagement?</a:t>
            </a:r>
            <a:endParaRPr lang="en-US" dirty="0"/>
          </a:p>
        </p:txBody>
      </p:sp>
      <p:sp>
        <p:nvSpPr>
          <p:cNvPr id="3" name="Content Placeholder 2"/>
          <p:cNvSpPr>
            <a:spLocks noGrp="1"/>
          </p:cNvSpPr>
          <p:nvPr>
            <p:ph sz="quarter" idx="1"/>
          </p:nvPr>
        </p:nvSpPr>
        <p:spPr/>
        <p:txBody>
          <a:bodyPr/>
          <a:lstStyle/>
          <a:p>
            <a:endParaRPr lang="en-US" dirty="0" smtClean="0"/>
          </a:p>
          <a:p>
            <a:r>
              <a:rPr lang="en-US" dirty="0" smtClean="0"/>
              <a:t>We could define both “economic” and “engagement”</a:t>
            </a:r>
          </a:p>
          <a:p>
            <a:r>
              <a:rPr lang="en-US" dirty="0" smtClean="0"/>
              <a:t>Why would that not be the best approach?</a:t>
            </a:r>
          </a:p>
          <a:p>
            <a:r>
              <a:rPr lang="en-US" dirty="0" smtClean="0"/>
              <a:t>Answer:  Very broad; would allow for a very large topic and not exclude much of anything</a:t>
            </a:r>
          </a:p>
          <a:p>
            <a:r>
              <a:rPr lang="en-US" dirty="0" smtClean="0"/>
              <a:t>Best is a contextual definition</a:t>
            </a:r>
          </a:p>
          <a:p>
            <a:r>
              <a:rPr lang="en-US" dirty="0" smtClean="0"/>
              <a:t>One that would include “positive incentives to achieve an objective”</a:t>
            </a:r>
            <a:endParaRPr lang="en-US" dirty="0"/>
          </a:p>
        </p:txBody>
      </p:sp>
    </p:spTree>
    <p:extLst>
      <p:ext uri="{BB962C8B-B14F-4D97-AF65-F5344CB8AC3E}">
        <p14:creationId xmlns:p14="http://schemas.microsoft.com/office/powerpoint/2010/main" val="2296793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trips(downLeft)">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1)">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p:cTn id="24"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5"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7" dur="1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economic engagement include</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Haas &amp; Sullivan with the Brookings Institute in 2000 argued that economic engagement included the following:</a:t>
            </a:r>
          </a:p>
          <a:p>
            <a:pPr lvl="0"/>
            <a:r>
              <a:rPr lang="en-US" dirty="0"/>
              <a:t>Export credits</a:t>
            </a:r>
          </a:p>
          <a:p>
            <a:pPr lvl="0"/>
            <a:r>
              <a:rPr lang="en-US" dirty="0"/>
              <a:t>Investment insurance or promotion</a:t>
            </a:r>
          </a:p>
          <a:p>
            <a:pPr lvl="0"/>
            <a:r>
              <a:rPr lang="en-US" dirty="0"/>
              <a:t>Access to technology</a:t>
            </a:r>
          </a:p>
          <a:p>
            <a:pPr lvl="0"/>
            <a:r>
              <a:rPr lang="en-US" dirty="0"/>
              <a:t>Loans and economic aid</a:t>
            </a:r>
          </a:p>
          <a:p>
            <a:pPr lvl="0"/>
            <a:r>
              <a:rPr lang="en-US" dirty="0"/>
              <a:t>Removal of penalties such as embargoes, investment bans, high tariffs</a:t>
            </a:r>
          </a:p>
          <a:p>
            <a:pPr lvl="0"/>
            <a:r>
              <a:rPr lang="en-US" dirty="0"/>
              <a:t>Facilitate entry into global economic arena and institutions</a:t>
            </a:r>
          </a:p>
          <a:p>
            <a:endParaRPr lang="en-US" dirty="0"/>
          </a:p>
        </p:txBody>
      </p:sp>
    </p:spTree>
    <p:extLst>
      <p:ext uri="{BB962C8B-B14F-4D97-AF65-F5344CB8AC3E}">
        <p14:creationId xmlns:p14="http://schemas.microsoft.com/office/powerpoint/2010/main" val="18522315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barn(inVertical)">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circle(in)">
                                      <p:cBhvr>
                                        <p:cTn id="39" dur="2000"/>
                                        <p:tgtEl>
                                          <p:spTgt spid="3">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52" presetClass="entr" presetSubtype="0"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Scale>
                                      <p:cBhvr>
                                        <p:cTn id="44" dur="1000" decel="50000" fill="hold">
                                          <p:stCondLst>
                                            <p:cond delay="0"/>
                                          </p:stCondLst>
                                        </p:cTn>
                                        <p:tgtEl>
                                          <p:spTgt spid="3">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3">
                                            <p:txEl>
                                              <p:pRg st="6" end="6"/>
                                            </p:txEl>
                                          </p:spTgt>
                                        </p:tgtEl>
                                        <p:attrNameLst>
                                          <p:attrName>ppt_x</p:attrName>
                                          <p:attrName>ppt_y</p:attrName>
                                        </p:attrNameLst>
                                      </p:cBhvr>
                                    </p:animMotion>
                                    <p:animEffect transition="in" filter="fade">
                                      <p:cBhvr>
                                        <p:cTn id="46"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engagement</a:t>
            </a:r>
            <a:endParaRPr lang="en-US" dirty="0"/>
          </a:p>
        </p:txBody>
      </p:sp>
      <p:sp>
        <p:nvSpPr>
          <p:cNvPr id="3" name="Content Placeholder 2"/>
          <p:cNvSpPr>
            <a:spLocks noGrp="1"/>
          </p:cNvSpPr>
          <p:nvPr>
            <p:ph sz="quarter" idx="1"/>
          </p:nvPr>
        </p:nvSpPr>
        <p:spPr/>
        <p:txBody>
          <a:bodyPr/>
          <a:lstStyle/>
          <a:p>
            <a:pPr lvl="0"/>
            <a:r>
              <a:rPr lang="en-US" dirty="0" err="1"/>
              <a:t>Arda</a:t>
            </a:r>
            <a:r>
              <a:rPr lang="en-US" dirty="0"/>
              <a:t> </a:t>
            </a:r>
            <a:r>
              <a:rPr lang="en-US" dirty="0" err="1"/>
              <a:t>Celik</a:t>
            </a:r>
            <a:r>
              <a:rPr lang="en-US" dirty="0"/>
              <a:t>, professor of international relations at Uppsala University in 2011 book </a:t>
            </a:r>
            <a:r>
              <a:rPr lang="en-US" dirty="0" smtClean="0"/>
              <a:t> </a:t>
            </a:r>
            <a:r>
              <a:rPr lang="en-US" dirty="0"/>
              <a:t>Economic Sanctions and Engagement Policies </a:t>
            </a:r>
            <a:r>
              <a:rPr lang="en-US" dirty="0" smtClean="0"/>
              <a:t>defined as follows: </a:t>
            </a:r>
            <a:endParaRPr lang="en-US" dirty="0"/>
          </a:p>
          <a:p>
            <a:r>
              <a:rPr lang="en-US" dirty="0"/>
              <a:t>The purpose of economic engagement is to “deepen the economic intersection, interconnectedness and mutual dependence and finally seeks economic interdependence. This interdependence serves the sender state to change the political behavior of target state.”</a:t>
            </a:r>
          </a:p>
          <a:p>
            <a:endParaRPr lang="en-US" dirty="0"/>
          </a:p>
        </p:txBody>
      </p:sp>
    </p:spTree>
    <p:extLst>
      <p:ext uri="{BB962C8B-B14F-4D97-AF65-F5344CB8AC3E}">
        <p14:creationId xmlns:p14="http://schemas.microsoft.com/office/powerpoint/2010/main" val="2230641714"/>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97</TotalTime>
  <Words>657</Words>
  <Application>Microsoft Macintosh PowerPoint</Application>
  <PresentationFormat>On-screen Show (4:3)</PresentationFormat>
  <Paragraphs>111</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Civic</vt:lpstr>
      <vt:lpstr>Economic Engagement</vt:lpstr>
      <vt:lpstr>2012-13 Debate Resolution</vt:lpstr>
      <vt:lpstr>Implications of topic wording</vt:lpstr>
      <vt:lpstr>Current policies are like the three bears</vt:lpstr>
      <vt:lpstr>Policy as the the three bears</vt:lpstr>
      <vt:lpstr>Policy as the three bears</vt:lpstr>
      <vt:lpstr>What is included in economic engagement?</vt:lpstr>
      <vt:lpstr>What does economic engagement include</vt:lpstr>
      <vt:lpstr>Economic engagement</vt:lpstr>
      <vt:lpstr>Other types of engagement</vt:lpstr>
      <vt:lpstr>Other types of engagement</vt:lpstr>
      <vt:lpstr>Other considerations</vt:lpstr>
      <vt:lpstr>Learn the Latin America alphabet</vt:lpstr>
      <vt:lpstr>Latin America Alphabet</vt:lpstr>
      <vt:lpstr>Possible Affirmative Advantages</vt:lpstr>
      <vt:lpstr>Possible affirmative advantage areas</vt:lpstr>
      <vt:lpstr>Have fun with these countries</vt:lpstr>
    </vt:vector>
  </TitlesOfParts>
  <Company>Colleyville Heritage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 Engagement</dc:title>
  <dc:creator>David Huston</dc:creator>
  <cp:lastModifiedBy>David Huston</cp:lastModifiedBy>
  <cp:revision>9</cp:revision>
  <dcterms:created xsi:type="dcterms:W3CDTF">2013-06-30T14:04:58Z</dcterms:created>
  <dcterms:modified xsi:type="dcterms:W3CDTF">2013-07-01T00:24:12Z</dcterms:modified>
</cp:coreProperties>
</file>